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0" r:id="rId2"/>
    <p:sldId id="258" r:id="rId3"/>
    <p:sldId id="264" r:id="rId4"/>
    <p:sldId id="262" r:id="rId5"/>
    <p:sldId id="271" r:id="rId6"/>
    <p:sldId id="272" r:id="rId7"/>
    <p:sldId id="273" r:id="rId8"/>
    <p:sldId id="275" r:id="rId9"/>
    <p:sldId id="268" r:id="rId10"/>
    <p:sldId id="267" r:id="rId11"/>
    <p:sldId id="270" r:id="rId12"/>
    <p:sldId id="274" r:id="rId13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9C4B"/>
    <a:srgbClr val="009D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CE684D8-E0A4-8245-B813-A9CEF8EB0BB2}" v="219" dt="2021-05-09T18:24:55.2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3" autoAdjust="0"/>
    <p:restoredTop sz="95717"/>
  </p:normalViewPr>
  <p:slideViewPr>
    <p:cSldViewPr snapToGrid="0">
      <p:cViewPr varScale="1">
        <p:scale>
          <a:sx n="106" d="100"/>
          <a:sy n="106" d="100"/>
        </p:scale>
        <p:origin x="83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99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rinka Jurčević" userId="0b24b88d-47f3-4db2-ad81-ac8a28adbcb8" providerId="ADAL" clId="{8CE684D8-E0A4-8245-B813-A9CEF8EB0BB2}"/>
    <pc:docChg chg="modSld">
      <pc:chgData name="Zrinka Jurčević" userId="0b24b88d-47f3-4db2-ad81-ac8a28adbcb8" providerId="ADAL" clId="{8CE684D8-E0A4-8245-B813-A9CEF8EB0BB2}" dt="2021-05-09T18:25:17.015" v="11" actId="20577"/>
      <pc:docMkLst>
        <pc:docMk/>
      </pc:docMkLst>
      <pc:sldChg chg="modSp mod">
        <pc:chgData name="Zrinka Jurčević" userId="0b24b88d-47f3-4db2-ad81-ac8a28adbcb8" providerId="ADAL" clId="{8CE684D8-E0A4-8245-B813-A9CEF8EB0BB2}" dt="2021-05-09T18:25:17.015" v="11" actId="20577"/>
        <pc:sldMkLst>
          <pc:docMk/>
          <pc:sldMk cId="2885784881" sldId="262"/>
        </pc:sldMkLst>
        <pc:spChg chg="mod">
          <ac:chgData name="Zrinka Jurčević" userId="0b24b88d-47f3-4db2-ad81-ac8a28adbcb8" providerId="ADAL" clId="{8CE684D8-E0A4-8245-B813-A9CEF8EB0BB2}" dt="2021-05-09T18:25:17.015" v="11" actId="20577"/>
          <ac:spMkLst>
            <pc:docMk/>
            <pc:sldMk cId="2885784881" sldId="262"/>
            <ac:spMk id="3" creationId="{F8248B2B-3748-4B4E-801E-547CEE7F9E3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7C5467-5353-7E40-AF48-67B9B4EE882D}" type="datetimeFigureOut">
              <a:rPr lang="en-HR" smtClean="0"/>
              <a:t>09.05.2021.</a:t>
            </a:fld>
            <a:endParaRPr lang="en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6B8163-4E33-3F4C-A349-CA365156D5D4}" type="slidenum">
              <a:rPr lang="en-HR" smtClean="0"/>
              <a:t>‹#›</a:t>
            </a:fld>
            <a:endParaRPr lang="en-HR"/>
          </a:p>
        </p:txBody>
      </p:sp>
    </p:spTree>
    <p:extLst>
      <p:ext uri="{BB962C8B-B14F-4D97-AF65-F5344CB8AC3E}">
        <p14:creationId xmlns:p14="http://schemas.microsoft.com/office/powerpoint/2010/main" val="2078305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6B8163-4E33-3F4C-A349-CA365156D5D4}" type="slidenum">
              <a:rPr lang="en-HR" smtClean="0"/>
              <a:t>4</a:t>
            </a:fld>
            <a:endParaRPr lang="en-HR"/>
          </a:p>
        </p:txBody>
      </p:sp>
    </p:spTree>
    <p:extLst>
      <p:ext uri="{BB962C8B-B14F-4D97-AF65-F5344CB8AC3E}">
        <p14:creationId xmlns:p14="http://schemas.microsoft.com/office/powerpoint/2010/main" val="933015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Uredite stil podnaslova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43748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62495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21922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89629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16366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5934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69915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59430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9174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16774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4843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28644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7.xml"/><Relationship Id="rId1" Type="http://schemas.openxmlformats.org/officeDocument/2006/relationships/slideLayout" Target="../slideLayouts/slideLayout4.xml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9.png"/><Relationship Id="rId7" Type="http://schemas.openxmlformats.org/officeDocument/2006/relationships/image" Target="../media/image2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hyperlink" Target="https://www.e-sfera.hr/dodatni-digitalni-sadrzaji/5fec9a6e-59a2-4b51-91d2-1e4a07fee99d/" TargetMode="External"/><Relationship Id="rId10" Type="http://schemas.openxmlformats.org/officeDocument/2006/relationships/image" Target="../media/image28.png"/><Relationship Id="rId4" Type="http://schemas.openxmlformats.org/officeDocument/2006/relationships/image" Target="../media/image12.png"/><Relationship Id="rId9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" Target="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3"/>
          <a:stretch/>
        </p:blipFill>
        <p:spPr>
          <a:xfrm>
            <a:off x="-18748" y="0"/>
            <a:ext cx="122107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786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180" y="-268305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288710" y="1273402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0743" y="5204114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D9DEA48B-E4D8-964A-947E-16143522C4DA}"/>
              </a:ext>
            </a:extLst>
          </p:cNvPr>
          <p:cNvSpPr txBox="1"/>
          <p:nvPr/>
        </p:nvSpPr>
        <p:spPr>
          <a:xfrm>
            <a:off x="8893752" y="2605258"/>
            <a:ext cx="2628225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UVJEŽBAVANJE</a:t>
            </a:r>
          </a:p>
        </p:txBody>
      </p:sp>
      <p:pic>
        <p:nvPicPr>
          <p:cNvPr id="3" name="Graphic 2" descr="Megaphone with solid fill">
            <a:extLst>
              <a:ext uri="{FF2B5EF4-FFF2-40B4-BE49-F238E27FC236}">
                <a16:creationId xmlns:a16="http://schemas.microsoft.com/office/drawing/2014/main" id="{6A3507C7-CF8E-EB47-AEB4-C199D6FD556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00972" y="884220"/>
            <a:ext cx="724816" cy="72481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06263B-70AA-0E45-94B3-9EEF9EED9C7A}"/>
              </a:ext>
            </a:extLst>
          </p:cNvPr>
          <p:cNvSpPr txBox="1"/>
          <p:nvPr/>
        </p:nvSpPr>
        <p:spPr>
          <a:xfrm>
            <a:off x="1361379" y="521458"/>
            <a:ext cx="69805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Navedi redom korake pri pripremi predavanja.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0177E74-938C-5840-8E54-F69756FF5B56}"/>
              </a:ext>
            </a:extLst>
          </p:cNvPr>
          <p:cNvCxnSpPr>
            <a:cxnSpLocks/>
          </p:cNvCxnSpPr>
          <p:nvPr/>
        </p:nvCxnSpPr>
        <p:spPr>
          <a:xfrm>
            <a:off x="609034" y="2152357"/>
            <a:ext cx="770497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Graphic 12" descr="Megaphone with solid fill">
            <a:extLst>
              <a:ext uri="{FF2B5EF4-FFF2-40B4-BE49-F238E27FC236}">
                <a16:creationId xmlns:a16="http://schemas.microsoft.com/office/drawing/2014/main" id="{79DF2A65-03FB-7549-BC89-EBC13572E9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46626" y="2682219"/>
            <a:ext cx="724816" cy="72481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7885EEC-A0DC-774E-A2A1-76099C783164}"/>
              </a:ext>
            </a:extLst>
          </p:cNvPr>
          <p:cNvSpPr txBox="1"/>
          <p:nvPr/>
        </p:nvSpPr>
        <p:spPr>
          <a:xfrm>
            <a:off x="1058513" y="2463708"/>
            <a:ext cx="29186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Dopuni rečenicu.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E1768EE-C7C0-684F-9B97-9D61EC51887A}"/>
              </a:ext>
            </a:extLst>
          </p:cNvPr>
          <p:cNvSpPr txBox="1"/>
          <p:nvPr/>
        </p:nvSpPr>
        <p:spPr>
          <a:xfrm>
            <a:off x="200972" y="3394019"/>
            <a:ext cx="80673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Obilježja su dobre prezentacije jasnoća, __________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US" sz="2800" dirty="0" err="1"/>
              <a:t>jednostavnost</a:t>
            </a:r>
            <a:r>
              <a:rPr lang="en-US" sz="2800" dirty="0"/>
              <a:t>.</a:t>
            </a:r>
            <a:r>
              <a:rPr lang="en-HR" sz="2800" dirty="0"/>
              <a:t> </a:t>
            </a:r>
          </a:p>
        </p:txBody>
      </p:sp>
      <p:pic>
        <p:nvPicPr>
          <p:cNvPr id="16" name="Graphic 15" descr="Megaphone with solid fill">
            <a:extLst>
              <a:ext uri="{FF2B5EF4-FFF2-40B4-BE49-F238E27FC236}">
                <a16:creationId xmlns:a16="http://schemas.microsoft.com/office/drawing/2014/main" id="{A83BC959-D541-DD4D-8347-90D15E6C3E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33697" y="4461510"/>
            <a:ext cx="724816" cy="72481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7428E28-F736-C04F-A9DC-CB9A06B4D5BC}"/>
              </a:ext>
            </a:extLst>
          </p:cNvPr>
          <p:cNvSpPr txBox="1"/>
          <p:nvPr/>
        </p:nvSpPr>
        <p:spPr>
          <a:xfrm>
            <a:off x="1125714" y="4559570"/>
            <a:ext cx="721621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Predavanjem predstavi srednju školu koju želiš upisati. Prijavi temu učitelju/učiteljici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US" sz="2800" dirty="0" err="1"/>
              <a:t>nastupi</a:t>
            </a:r>
            <a:r>
              <a:rPr lang="en-US" sz="2800" dirty="0"/>
              <a:t> </a:t>
            </a:r>
            <a:r>
              <a:rPr lang="en-US" sz="2800" dirty="0" err="1"/>
              <a:t>pred</a:t>
            </a:r>
            <a:r>
              <a:rPr lang="en-US" sz="2800" dirty="0"/>
              <a:t> </a:t>
            </a:r>
            <a:r>
              <a:rPr lang="en-US" sz="2800" dirty="0" err="1"/>
              <a:t>publikom</a:t>
            </a:r>
            <a:r>
              <a:rPr lang="en-US" sz="2800" dirty="0"/>
              <a:t> – </a:t>
            </a:r>
            <a:r>
              <a:rPr lang="en-US" sz="2800" dirty="0" err="1"/>
              <a:t>razredom</a:t>
            </a:r>
            <a:r>
              <a:rPr lang="en-US" sz="2800" dirty="0"/>
              <a:t>.</a:t>
            </a:r>
            <a:endParaRPr lang="en-HR" sz="28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6A418C2-B68E-154B-91AA-0FE42088ABCB}"/>
              </a:ext>
            </a:extLst>
          </p:cNvPr>
          <p:cNvSpPr txBox="1"/>
          <p:nvPr/>
        </p:nvSpPr>
        <p:spPr>
          <a:xfrm>
            <a:off x="6126819" y="3354679"/>
            <a:ext cx="1456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C00000"/>
                </a:solidFill>
              </a:rPr>
              <a:t>sažetost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845A792-658D-1444-AAAD-A2D3FB129EDD}"/>
              </a:ext>
            </a:extLst>
          </p:cNvPr>
          <p:cNvSpPr txBox="1"/>
          <p:nvPr/>
        </p:nvSpPr>
        <p:spPr>
          <a:xfrm>
            <a:off x="563380" y="1196966"/>
            <a:ext cx="72969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C00000"/>
                </a:solidFill>
              </a:rPr>
              <a:t>- o</a:t>
            </a:r>
            <a:r>
              <a:rPr lang="en-HR" sz="2800" dirty="0">
                <a:solidFill>
                  <a:srgbClr val="C00000"/>
                </a:solidFill>
              </a:rPr>
              <a:t>dabir teme, prikupljanje podataka, pisanje plana predavanja, pisanje predavanja</a:t>
            </a:r>
          </a:p>
        </p:txBody>
      </p:sp>
    </p:spTree>
    <p:extLst>
      <p:ext uri="{BB962C8B-B14F-4D97-AF65-F5344CB8AC3E}">
        <p14:creationId xmlns:p14="http://schemas.microsoft.com/office/powerpoint/2010/main" val="137968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iagram&#10;&#10;Description automatically generated">
            <a:hlinkClick r:id="rId2" action="ppaction://hlinksldjump"/>
            <a:extLst>
              <a:ext uri="{FF2B5EF4-FFF2-40B4-BE49-F238E27FC236}">
                <a16:creationId xmlns:a16="http://schemas.microsoft.com/office/drawing/2014/main" id="{6F159C73-DBBC-D84C-87FE-B67CE9F547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613" y="118446"/>
            <a:ext cx="9720774" cy="6621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9375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022368" y="1223655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555" y="5436646"/>
            <a:ext cx="1864561" cy="704488"/>
          </a:xfrm>
          <a:prstGeom prst="rect">
            <a:avLst/>
          </a:prstGeom>
        </p:spPr>
      </p:pic>
      <p:pic>
        <p:nvPicPr>
          <p:cNvPr id="8" name="Google Shape;299;p24">
            <a:hlinkClick r:id="rId5"/>
            <a:extLst>
              <a:ext uri="{FF2B5EF4-FFF2-40B4-BE49-F238E27FC236}">
                <a16:creationId xmlns:a16="http://schemas.microsoft.com/office/drawing/2014/main" id="{55E966A6-59EB-634D-A08B-DA6BC33DB7A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24066" r="27775" b="26702"/>
          <a:stretch/>
        </p:blipFill>
        <p:spPr>
          <a:xfrm>
            <a:off x="7623293" y="2560050"/>
            <a:ext cx="2631877" cy="107360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B4513833-C872-D94A-A9E3-25DD112A2A55}"/>
              </a:ext>
            </a:extLst>
          </p:cNvPr>
          <p:cNvSpPr txBox="1"/>
          <p:nvPr/>
        </p:nvSpPr>
        <p:spPr>
          <a:xfrm>
            <a:off x="8063785" y="185888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C88F2C-89E8-E942-88F7-ADF8EE43FB38}"/>
              </a:ext>
            </a:extLst>
          </p:cNvPr>
          <p:cNvSpPr txBox="1"/>
          <p:nvPr/>
        </p:nvSpPr>
        <p:spPr>
          <a:xfrm>
            <a:off x="1742379" y="1148270"/>
            <a:ext cx="19031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Prouči govor Stjepana Radića i istraži povijesne izvore.</a:t>
            </a:r>
            <a:endParaRPr lang="en-H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0FE9C2-85AC-F74C-BAAF-C0322AA4BB5E}"/>
              </a:ext>
            </a:extLst>
          </p:cNvPr>
          <p:cNvSpPr txBox="1"/>
          <p:nvPr/>
        </p:nvSpPr>
        <p:spPr>
          <a:xfrm>
            <a:off x="1747421" y="2461171"/>
            <a:ext cx="1672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Poslušaj audiosažetak o predavanju </a:t>
            </a:r>
            <a:r>
              <a:rPr lang="en-US" dirty="0"/>
              <a:t>I</a:t>
            </a:r>
            <a:r>
              <a:rPr lang="en-HR" dirty="0"/>
              <a:t> prezentaciji.</a:t>
            </a:r>
          </a:p>
        </p:txBody>
      </p:sp>
      <p:pic>
        <p:nvPicPr>
          <p:cNvPr id="16" name="Picture 15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F7A68610-48A7-B84E-9AEC-68D3FA69437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095" y="1205186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8" name="Picture 17" descr="Icon&#10;&#10;Description automatically generated with low confidence">
            <a:extLst>
              <a:ext uri="{FF2B5EF4-FFF2-40B4-BE49-F238E27FC236}">
                <a16:creationId xmlns:a16="http://schemas.microsoft.com/office/drawing/2014/main" id="{45B7A09B-FA6E-ED45-AC42-C1E5DA61F13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45" y="2591002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0" name="Picture 19" descr="Icon&#10;&#10;Description automatically generated">
            <a:extLst>
              <a:ext uri="{FF2B5EF4-FFF2-40B4-BE49-F238E27FC236}">
                <a16:creationId xmlns:a16="http://schemas.microsoft.com/office/drawing/2014/main" id="{45E6226C-AA09-9444-A751-67DBE8B5E3E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45" y="3987707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2" name="Picture 21" descr="Icon&#10;&#10;Description automatically generated">
            <a:extLst>
              <a:ext uri="{FF2B5EF4-FFF2-40B4-BE49-F238E27FC236}">
                <a16:creationId xmlns:a16="http://schemas.microsoft.com/office/drawing/2014/main" id="{92961D74-877A-9749-86CC-BD775F9623D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029" y="1203341"/>
            <a:ext cx="992337" cy="128019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4" name="Picture 23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C383D2B5-27B6-2742-98C7-95AA7E76A4B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029" y="2591003"/>
            <a:ext cx="992337" cy="128019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83DA32A-5B68-0C4D-9218-79B719ACF848}"/>
              </a:ext>
            </a:extLst>
          </p:cNvPr>
          <p:cNvSpPr txBox="1"/>
          <p:nvPr/>
        </p:nvSpPr>
        <p:spPr>
          <a:xfrm>
            <a:off x="1742379" y="3987707"/>
            <a:ext cx="15213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Ponovi smjernice za usmenu prezentaciju.</a:t>
            </a:r>
            <a:endParaRPr lang="en-HR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D650F81-6E59-0E45-8BDA-37C498C27D63}"/>
              </a:ext>
            </a:extLst>
          </p:cNvPr>
          <p:cNvSpPr txBox="1"/>
          <p:nvPr/>
        </p:nvSpPr>
        <p:spPr>
          <a:xfrm>
            <a:off x="5039174" y="1213185"/>
            <a:ext cx="2039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Provjeri koliko dobro poznaješ program PowerPoint.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1CC2140-8D6F-E74C-9C72-8DD658767956}"/>
              </a:ext>
            </a:extLst>
          </p:cNvPr>
          <p:cNvSpPr txBox="1"/>
          <p:nvPr/>
        </p:nvSpPr>
        <p:spPr>
          <a:xfrm>
            <a:off x="5030372" y="2603440"/>
            <a:ext cx="17455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Vrednuj svoje znanje s pomoću Wizer.me listića.</a:t>
            </a:r>
          </a:p>
        </p:txBody>
      </p:sp>
    </p:spTree>
    <p:extLst>
      <p:ext uri="{BB962C8B-B14F-4D97-AF65-F5344CB8AC3E}">
        <p14:creationId xmlns:p14="http://schemas.microsoft.com/office/powerpoint/2010/main" val="2763696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Sponsor — UIC Summer Institute on Sustainability and Energy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33" r="16995" b="-1"/>
          <a:stretch/>
        </p:blipFill>
        <p:spPr bwMode="auto">
          <a:xfrm>
            <a:off x="6103088" y="0"/>
            <a:ext cx="6088912" cy="587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2666193" y="-2659105"/>
            <a:ext cx="6873789" cy="12192000"/>
          </a:xfrm>
          <a:prstGeom prst="rect">
            <a:avLst/>
          </a:prstGeom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22" y="3318560"/>
            <a:ext cx="2736906" cy="2703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Orange Circle Logo - Free image on Pixabay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918" y="4444039"/>
            <a:ext cx="750775" cy="74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kstniOkvir 12"/>
          <p:cNvSpPr txBox="1"/>
          <p:nvPr/>
        </p:nvSpPr>
        <p:spPr>
          <a:xfrm>
            <a:off x="8278019" y="3313393"/>
            <a:ext cx="2913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dirty="0"/>
              <a:t>udžbenik hrvatskoga jezika u osmome razredu osnovne škole</a:t>
            </a:r>
          </a:p>
        </p:txBody>
      </p:sp>
      <p:pic>
        <p:nvPicPr>
          <p:cNvPr id="14" name="Picture 8" descr="e-sfera.hr ‐ platforma udžbenika Školske knjige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4" b="28909"/>
          <a:stretch/>
        </p:blipFill>
        <p:spPr bwMode="auto">
          <a:xfrm>
            <a:off x="8569119" y="5568994"/>
            <a:ext cx="2489706" cy="53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Slika 14"/>
          <p:cNvPicPr>
            <a:picLocks noChangeAspect="1"/>
          </p:cNvPicPr>
          <p:nvPr/>
        </p:nvPicPr>
        <p:blipFill>
          <a:blip r:embed="rId8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124" y="2587714"/>
            <a:ext cx="2088115" cy="788954"/>
          </a:xfrm>
          <a:prstGeom prst="rect">
            <a:avLst/>
          </a:prstGeom>
        </p:spPr>
      </p:pic>
      <p:pic>
        <p:nvPicPr>
          <p:cNvPr id="1026" name="Picture 2" descr="Cuadrilla Images, Stock Photos &amp; Vectors | Shutterstock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953" y="835842"/>
            <a:ext cx="4764604" cy="342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80131">
            <a:off x="2412738" y="645836"/>
            <a:ext cx="3606334" cy="356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1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502" y="3898168"/>
            <a:ext cx="1105121" cy="1091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kstniOkvir 15"/>
          <p:cNvSpPr txBox="1"/>
          <p:nvPr/>
        </p:nvSpPr>
        <p:spPr>
          <a:xfrm>
            <a:off x="7938717" y="1164479"/>
            <a:ext cx="35412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dirty="0">
                <a:solidFill>
                  <a:schemeClr val="accent6">
                    <a:lumMod val="5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Predavanje i prezentacija</a:t>
            </a:r>
          </a:p>
        </p:txBody>
      </p:sp>
    </p:spTree>
    <p:extLst>
      <p:ext uri="{BB962C8B-B14F-4D97-AF65-F5344CB8AC3E}">
        <p14:creationId xmlns:p14="http://schemas.microsoft.com/office/powerpoint/2010/main" val="2961379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317827" y="908054"/>
            <a:ext cx="4832376" cy="4772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5817" y="5206980"/>
            <a:ext cx="1864561" cy="704488"/>
          </a:xfrm>
          <a:prstGeom prst="rect">
            <a:avLst/>
          </a:prstGeom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58B5B528-7EC9-D347-9C3A-C92F416B13F6}"/>
              </a:ext>
            </a:extLst>
          </p:cNvPr>
          <p:cNvSpPr txBox="1"/>
          <p:nvPr/>
        </p:nvSpPr>
        <p:spPr>
          <a:xfrm>
            <a:off x="8965515" y="1287527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POVEŽI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FF2125-00A0-A746-934B-C325898D20D1}"/>
              </a:ext>
            </a:extLst>
          </p:cNvPr>
          <p:cNvSpPr txBox="1"/>
          <p:nvPr/>
        </p:nvSpPr>
        <p:spPr>
          <a:xfrm>
            <a:off x="8190101" y="2735864"/>
            <a:ext cx="30070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HR" sz="28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6F068E-A6DC-9B4F-9862-93D3D8005D7F}"/>
              </a:ext>
            </a:extLst>
          </p:cNvPr>
          <p:cNvSpPr/>
          <p:nvPr/>
        </p:nvSpPr>
        <p:spPr>
          <a:xfrm>
            <a:off x="8190101" y="2200680"/>
            <a:ext cx="330064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kojih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izvora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prikupljaš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podatke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kada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pišeš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o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nekoj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temi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bilješke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plan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pisanja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</a:t>
            </a:r>
            <a:endParaRPr lang="en-HR" sz="2800" dirty="0"/>
          </a:p>
        </p:txBody>
      </p:sp>
      <p:pic>
        <p:nvPicPr>
          <p:cNvPr id="12" name="Picture 11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1F4AFE8F-09D7-4942-B37C-B7858E59B85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57908">
            <a:off x="1525492" y="326112"/>
            <a:ext cx="4226636" cy="593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095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text, person, sign&#10;&#10;Description automatically generated">
            <a:extLst>
              <a:ext uri="{FF2B5EF4-FFF2-40B4-BE49-F238E27FC236}">
                <a16:creationId xmlns:a16="http://schemas.microsoft.com/office/drawing/2014/main" id="{EA56BFDC-620B-7A4C-BAFC-89F3D021B1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20" y="1411584"/>
            <a:ext cx="7732588" cy="4152225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780708" y="1251124"/>
            <a:ext cx="4169681" cy="4118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9070" y="523004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609313" y="1519114"/>
            <a:ext cx="2512468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PRIPREMI SE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B7769EA-3D83-6E45-8E71-26862E8B1FC0}"/>
              </a:ext>
            </a:extLst>
          </p:cNvPr>
          <p:cNvSpPr txBox="1"/>
          <p:nvPr/>
        </p:nvSpPr>
        <p:spPr>
          <a:xfrm>
            <a:off x="8573339" y="2627828"/>
            <a:ext cx="21678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HR" sz="2800" b="1" dirty="0">
              <a:solidFill>
                <a:srgbClr val="069C4B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248B2B-3748-4B4E-801E-547CEE7F9E30}"/>
              </a:ext>
            </a:extLst>
          </p:cNvPr>
          <p:cNvSpPr txBox="1"/>
          <p:nvPr/>
        </p:nvSpPr>
        <p:spPr>
          <a:xfrm>
            <a:off x="8178137" y="2461838"/>
            <a:ext cx="337482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dirty="0"/>
              <a:t>Očitaj </a:t>
            </a:r>
            <a:r>
              <a:rPr lang="en-US" sz="2800" dirty="0" err="1"/>
              <a:t>kȏd</a:t>
            </a:r>
            <a:r>
              <a:rPr lang="en-US" sz="2800"/>
              <a:t>, </a:t>
            </a:r>
            <a:r>
              <a:rPr lang="en-HR" sz="2800"/>
              <a:t>poslušaj </a:t>
            </a:r>
            <a:r>
              <a:rPr lang="en-US" sz="2800" dirty="0"/>
              <a:t>i</a:t>
            </a:r>
            <a:r>
              <a:rPr lang="en-HR" sz="2800" dirty="0"/>
              <a:t> pročitaj predloženo predavanje. Ocijeni zanimljivost predavanja.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2D2E18E-929C-0248-9E39-82E324B279C8}"/>
              </a:ext>
            </a:extLst>
          </p:cNvPr>
          <p:cNvSpPr/>
          <p:nvPr/>
        </p:nvSpPr>
        <p:spPr>
          <a:xfrm>
            <a:off x="1524511" y="457477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Davor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Stanković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r>
              <a:rPr lang="en-US" sz="2800" i="1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i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i="1" dirty="0" err="1">
                <a:solidFill>
                  <a:srgbClr val="000000"/>
                </a:solidFill>
                <a:latin typeface="Calibri" panose="020F0502020204030204" pitchFamily="34" charset="0"/>
              </a:rPr>
              <a:t>znači</a:t>
            </a:r>
            <a:r>
              <a:rPr lang="en-US" sz="2800" i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i="1" dirty="0" err="1">
                <a:solidFill>
                  <a:srgbClr val="000000"/>
                </a:solidFill>
                <a:latin typeface="Calibri" panose="020F0502020204030204" pitchFamily="34" charset="0"/>
              </a:rPr>
              <a:t>biti</a:t>
            </a:r>
            <a:r>
              <a:rPr lang="en-US" sz="2800" i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i="1" dirty="0" err="1">
                <a:solidFill>
                  <a:srgbClr val="000000"/>
                </a:solidFill>
                <a:latin typeface="Calibri" panose="020F0502020204030204" pitchFamily="34" charset="0"/>
              </a:rPr>
              <a:t>dobar</a:t>
            </a:r>
            <a:r>
              <a:rPr lang="en-US" sz="2800" i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i="1" dirty="0" err="1">
                <a:solidFill>
                  <a:srgbClr val="000000"/>
                </a:solidFill>
                <a:latin typeface="Calibri" panose="020F0502020204030204" pitchFamily="34" charset="0"/>
              </a:rPr>
              <a:t>govornik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784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659681" y="1223469"/>
            <a:ext cx="4124547" cy="4073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72396" y="151541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56C9B7F-F968-7B48-B718-51A1342D7B78}"/>
              </a:ext>
            </a:extLst>
          </p:cNvPr>
          <p:cNvSpPr txBox="1"/>
          <p:nvPr/>
        </p:nvSpPr>
        <p:spPr>
          <a:xfrm>
            <a:off x="8745365" y="2245495"/>
            <a:ext cx="22049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0B050"/>
                </a:solidFill>
              </a:rPr>
              <a:t>PREDAVANJE</a:t>
            </a:r>
          </a:p>
        </p:txBody>
      </p:sp>
      <p:pic>
        <p:nvPicPr>
          <p:cNvPr id="4" name="Picture 3" descr="A picture containing text, person&#10;&#10;Description automatically generated">
            <a:extLst>
              <a:ext uri="{FF2B5EF4-FFF2-40B4-BE49-F238E27FC236}">
                <a16:creationId xmlns:a16="http://schemas.microsoft.com/office/drawing/2014/main" id="{C5AD612B-AE85-2F47-AB54-BA2450690C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062" y="1918314"/>
            <a:ext cx="7441768" cy="215320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5D40F0E-710C-1D47-B60D-5718876C7D7B}"/>
              </a:ext>
            </a:extLst>
          </p:cNvPr>
          <p:cNvSpPr txBox="1"/>
          <p:nvPr/>
        </p:nvSpPr>
        <p:spPr>
          <a:xfrm>
            <a:off x="1573432" y="522899"/>
            <a:ext cx="9265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/>
              <a:t>Što</a:t>
            </a:r>
            <a:r>
              <a:rPr lang="en-US" sz="2800" dirty="0"/>
              <a:t> je </a:t>
            </a:r>
            <a:r>
              <a:rPr lang="en-US" sz="2800" dirty="0" err="1"/>
              <a:t>potrebno</a:t>
            </a:r>
            <a:r>
              <a:rPr lang="en-US" sz="2800" dirty="0"/>
              <a:t> da bi </a:t>
            </a:r>
            <a:r>
              <a:rPr lang="en-US" sz="2800" dirty="0" err="1"/>
              <a:t>mogao</a:t>
            </a:r>
            <a:r>
              <a:rPr lang="en-US" sz="2800" dirty="0"/>
              <a:t>/</a:t>
            </a:r>
            <a:r>
              <a:rPr lang="en-US" sz="2800" dirty="0" err="1"/>
              <a:t>mogla</a:t>
            </a:r>
            <a:r>
              <a:rPr lang="en-US" sz="2800" dirty="0"/>
              <a:t> </a:t>
            </a:r>
            <a:r>
              <a:rPr lang="en-US" sz="2800" dirty="0" err="1"/>
              <a:t>održati</a:t>
            </a:r>
            <a:r>
              <a:rPr lang="en-US" sz="2800" dirty="0"/>
              <a:t> dobro </a:t>
            </a:r>
            <a:r>
              <a:rPr lang="en-US" sz="2800" dirty="0" err="1"/>
              <a:t>predavanje</a:t>
            </a:r>
            <a:r>
              <a:rPr lang="en-US" sz="2800" dirty="0"/>
              <a:t>? </a:t>
            </a:r>
            <a:r>
              <a:rPr lang="en-US" sz="2800" dirty="0" err="1"/>
              <a:t>Što</a:t>
            </a:r>
            <a:r>
              <a:rPr lang="en-US" sz="2800" dirty="0"/>
              <a:t> je </a:t>
            </a:r>
            <a:r>
              <a:rPr lang="en-US" sz="2800" dirty="0" err="1"/>
              <a:t>predavanje</a:t>
            </a:r>
            <a:r>
              <a:rPr lang="en-US" sz="2800" dirty="0"/>
              <a:t>? Koji </a:t>
            </a:r>
            <a:r>
              <a:rPr lang="en-US" sz="2800" dirty="0" err="1"/>
              <a:t>su</a:t>
            </a:r>
            <a:r>
              <a:rPr lang="en-US" sz="2800" dirty="0"/>
              <a:t> </a:t>
            </a:r>
            <a:r>
              <a:rPr lang="en-US" sz="2800" dirty="0" err="1"/>
              <a:t>elementi</a:t>
            </a:r>
            <a:r>
              <a:rPr lang="en-US" sz="2800" dirty="0"/>
              <a:t> </a:t>
            </a:r>
            <a:r>
              <a:rPr lang="en-US" sz="2800" dirty="0" err="1"/>
              <a:t>predavanja</a:t>
            </a:r>
            <a:r>
              <a:rPr lang="en-US" sz="2800" dirty="0"/>
              <a:t>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57296C-E55D-1645-9BB1-B7A7D32387DC}"/>
              </a:ext>
            </a:extLst>
          </p:cNvPr>
          <p:cNvSpPr txBox="1"/>
          <p:nvPr/>
        </p:nvSpPr>
        <p:spPr>
          <a:xfrm>
            <a:off x="428048" y="4388289"/>
            <a:ext cx="2290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0B050"/>
                </a:solidFill>
              </a:rPr>
              <a:t>izvješćivanje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5D12619-FAAE-194B-A312-70079979B4B8}"/>
              </a:ext>
            </a:extLst>
          </p:cNvPr>
          <p:cNvSpPr txBox="1"/>
          <p:nvPr/>
        </p:nvSpPr>
        <p:spPr>
          <a:xfrm>
            <a:off x="2520303" y="5050168"/>
            <a:ext cx="2290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0B050"/>
                </a:solidFill>
              </a:rPr>
              <a:t>opisivanje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9D53A8-E60F-AE4D-8266-D4D27DD7704A}"/>
              </a:ext>
            </a:extLst>
          </p:cNvPr>
          <p:cNvSpPr txBox="1"/>
          <p:nvPr/>
        </p:nvSpPr>
        <p:spPr>
          <a:xfrm>
            <a:off x="4950616" y="4522237"/>
            <a:ext cx="2290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0B050"/>
                </a:solidFill>
              </a:rPr>
              <a:t>tumačenje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78E2B4D-DC3D-CA4A-A0A5-2D80ED141F20}"/>
              </a:ext>
            </a:extLst>
          </p:cNvPr>
          <p:cNvSpPr/>
          <p:nvPr/>
        </p:nvSpPr>
        <p:spPr>
          <a:xfrm>
            <a:off x="8315392" y="2574714"/>
            <a:ext cx="292278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Javno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usmeno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prenošenje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znanja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bilo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kojeg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područja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ljudske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djelatnosti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HR" sz="2800" dirty="0"/>
          </a:p>
        </p:txBody>
      </p:sp>
    </p:spTree>
    <p:extLst>
      <p:ext uri="{BB962C8B-B14F-4D97-AF65-F5344CB8AC3E}">
        <p14:creationId xmlns:p14="http://schemas.microsoft.com/office/powerpoint/2010/main" val="2415854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873634" y="1269792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72396" y="151541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3B6A06-9380-2542-9699-DF89E76D823C}"/>
              </a:ext>
            </a:extLst>
          </p:cNvPr>
          <p:cNvSpPr txBox="1"/>
          <p:nvPr/>
        </p:nvSpPr>
        <p:spPr>
          <a:xfrm>
            <a:off x="8641154" y="2675659"/>
            <a:ext cx="22049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0B050"/>
                </a:solidFill>
              </a:rPr>
              <a:t>PRIPREMA</a:t>
            </a:r>
          </a:p>
          <a:p>
            <a:pPr algn="ctr"/>
            <a:r>
              <a:rPr lang="en-HR" sz="2800" b="1" dirty="0">
                <a:solidFill>
                  <a:srgbClr val="00B050"/>
                </a:solidFill>
              </a:rPr>
              <a:t>PREDAVANJA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0F1ED32-837B-744C-81C2-B7988F2A4EBA}"/>
              </a:ext>
            </a:extLst>
          </p:cNvPr>
          <p:cNvSpPr txBox="1"/>
          <p:nvPr/>
        </p:nvSpPr>
        <p:spPr>
          <a:xfrm>
            <a:off x="1901952" y="743712"/>
            <a:ext cx="6693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Koji su koraci pri pripremanju predavanja? </a:t>
            </a:r>
          </a:p>
        </p:txBody>
      </p:sp>
      <p:pic>
        <p:nvPicPr>
          <p:cNvPr id="11" name="Google Shape;236;p21" descr="Arrow, circle, circled, direcrion, left icon">
            <a:extLst>
              <a:ext uri="{FF2B5EF4-FFF2-40B4-BE49-F238E27FC236}">
                <a16:creationId xmlns:a16="http://schemas.microsoft.com/office/drawing/2014/main" id="{43797CE6-9D4F-5941-9EA9-DBD3188CD298}"/>
              </a:ext>
            </a:extLst>
          </p:cNvPr>
          <p:cNvPicPr preferRelativeResize="0"/>
          <p:nvPr/>
        </p:nvPicPr>
        <p:blipFill rotWithShape="1">
          <a:blip r:embed="rId5">
            <a:alphaModFix/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/>
        </p:blipFill>
        <p:spPr>
          <a:xfrm flipH="1">
            <a:off x="381025" y="1662229"/>
            <a:ext cx="618144" cy="618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236;p21" descr="Arrow, circle, circled, direcrion, left icon">
            <a:extLst>
              <a:ext uri="{FF2B5EF4-FFF2-40B4-BE49-F238E27FC236}">
                <a16:creationId xmlns:a16="http://schemas.microsoft.com/office/drawing/2014/main" id="{2C300D7A-3784-6F47-B2F8-958F4E870AA6}"/>
              </a:ext>
            </a:extLst>
          </p:cNvPr>
          <p:cNvPicPr preferRelativeResize="0"/>
          <p:nvPr/>
        </p:nvPicPr>
        <p:blipFill rotWithShape="1">
          <a:blip r:embed="rId5">
            <a:alphaModFix/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/>
        </p:blipFill>
        <p:spPr>
          <a:xfrm flipH="1">
            <a:off x="381025" y="2597832"/>
            <a:ext cx="618144" cy="618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236;p21" descr="Arrow, circle, circled, direcrion, left icon">
            <a:extLst>
              <a:ext uri="{FF2B5EF4-FFF2-40B4-BE49-F238E27FC236}">
                <a16:creationId xmlns:a16="http://schemas.microsoft.com/office/drawing/2014/main" id="{755C70F6-C5F0-AD44-B599-387BDA1FAE4F}"/>
              </a:ext>
            </a:extLst>
          </p:cNvPr>
          <p:cNvPicPr preferRelativeResize="0"/>
          <p:nvPr/>
        </p:nvPicPr>
        <p:blipFill rotWithShape="1">
          <a:blip r:embed="rId5">
            <a:alphaModFix/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/>
        </p:blipFill>
        <p:spPr>
          <a:xfrm flipH="1">
            <a:off x="381025" y="3691566"/>
            <a:ext cx="618144" cy="618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236;p21" descr="Arrow, circle, circled, direcrion, left icon">
            <a:extLst>
              <a:ext uri="{FF2B5EF4-FFF2-40B4-BE49-F238E27FC236}">
                <a16:creationId xmlns:a16="http://schemas.microsoft.com/office/drawing/2014/main" id="{B23B6010-4257-D142-BFAD-4141F37FEDA2}"/>
              </a:ext>
            </a:extLst>
          </p:cNvPr>
          <p:cNvPicPr preferRelativeResize="0"/>
          <p:nvPr/>
        </p:nvPicPr>
        <p:blipFill rotWithShape="1">
          <a:blip r:embed="rId5">
            <a:alphaModFix/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/>
        </p:blipFill>
        <p:spPr>
          <a:xfrm flipH="1">
            <a:off x="381025" y="4693634"/>
            <a:ext cx="618144" cy="61814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89C389E-7FE5-F54E-A788-AEBA745393F0}"/>
              </a:ext>
            </a:extLst>
          </p:cNvPr>
          <p:cNvSpPr txBox="1"/>
          <p:nvPr/>
        </p:nvSpPr>
        <p:spPr>
          <a:xfrm>
            <a:off x="1311575" y="1683951"/>
            <a:ext cx="2090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o</a:t>
            </a:r>
            <a:r>
              <a:rPr lang="en-HR" sz="2800" dirty="0"/>
              <a:t>dabir teme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FB10518-775F-FA49-B072-849113335E79}"/>
              </a:ext>
            </a:extLst>
          </p:cNvPr>
          <p:cNvSpPr txBox="1"/>
          <p:nvPr/>
        </p:nvSpPr>
        <p:spPr>
          <a:xfrm>
            <a:off x="1384727" y="2699624"/>
            <a:ext cx="3667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prikupljanje podataka</a:t>
            </a:r>
            <a:endParaRPr lang="en-HR" sz="28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899C052-886A-F141-8757-03C41CCF40CE}"/>
              </a:ext>
            </a:extLst>
          </p:cNvPr>
          <p:cNvSpPr txBox="1"/>
          <p:nvPr/>
        </p:nvSpPr>
        <p:spPr>
          <a:xfrm>
            <a:off x="1360803" y="3689558"/>
            <a:ext cx="40768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pisanje plana predavanja</a:t>
            </a:r>
            <a:endParaRPr lang="en-HR" sz="28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E74788-8E9A-4C4A-835C-CDD714E33743}"/>
              </a:ext>
            </a:extLst>
          </p:cNvPr>
          <p:cNvSpPr txBox="1"/>
          <p:nvPr/>
        </p:nvSpPr>
        <p:spPr>
          <a:xfrm>
            <a:off x="1432621" y="4690294"/>
            <a:ext cx="35051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pisanje predavanja</a:t>
            </a:r>
            <a:endParaRPr lang="en-HR" sz="2800" dirty="0"/>
          </a:p>
        </p:txBody>
      </p:sp>
      <p:pic>
        <p:nvPicPr>
          <p:cNvPr id="18" name="Picture 17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043037B7-2B61-F149-8357-3D6D6765A8B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4125" y="2211934"/>
            <a:ext cx="2105849" cy="2636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467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15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diagram&#10;&#10;Description automatically generated">
            <a:hlinkClick r:id="rId2" action="ppaction://hlinksldjump"/>
            <a:extLst>
              <a:ext uri="{FF2B5EF4-FFF2-40B4-BE49-F238E27FC236}">
                <a16:creationId xmlns:a16="http://schemas.microsoft.com/office/drawing/2014/main" id="{AC773E8D-F930-AE45-8121-804E68C8FB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599" y="1474935"/>
            <a:ext cx="5688588" cy="4735603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873634" y="1466377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98178" y="1750990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7488DB1-7B2D-5E41-BD2D-37E3213C455D}"/>
              </a:ext>
            </a:extLst>
          </p:cNvPr>
          <p:cNvSpPr txBox="1"/>
          <p:nvPr/>
        </p:nvSpPr>
        <p:spPr>
          <a:xfrm>
            <a:off x="8585391" y="2308806"/>
            <a:ext cx="2316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0B050"/>
                </a:solidFill>
              </a:rPr>
              <a:t>PREZENTACIJA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A5EB11-7815-8346-90A8-898A82E3A73C}"/>
              </a:ext>
            </a:extLst>
          </p:cNvPr>
          <p:cNvSpPr txBox="1"/>
          <p:nvPr/>
        </p:nvSpPr>
        <p:spPr>
          <a:xfrm>
            <a:off x="1730326" y="439237"/>
            <a:ext cx="87641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Kako dobro oblikovati prezentaciju koja prati predavanje? Obilježja prezentacije. Prouči umnu mapu u udžbeniku.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E8E234-0A79-9D46-A472-8616B53DC2B7}"/>
              </a:ext>
            </a:extLst>
          </p:cNvPr>
          <p:cNvSpPr txBox="1"/>
          <p:nvPr/>
        </p:nvSpPr>
        <p:spPr>
          <a:xfrm>
            <a:off x="8585391" y="3015653"/>
            <a:ext cx="23164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jasna, sažeta, jednostavna</a:t>
            </a:r>
          </a:p>
        </p:txBody>
      </p:sp>
    </p:spTree>
    <p:extLst>
      <p:ext uri="{BB962C8B-B14F-4D97-AF65-F5344CB8AC3E}">
        <p14:creationId xmlns:p14="http://schemas.microsoft.com/office/powerpoint/2010/main" val="1090928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488927" y="1450232"/>
            <a:ext cx="3520128" cy="3476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225084" y="1675244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8D4A66-95F2-2247-A936-82F789F271AE}"/>
              </a:ext>
            </a:extLst>
          </p:cNvPr>
          <p:cNvSpPr txBox="1"/>
          <p:nvPr/>
        </p:nvSpPr>
        <p:spPr>
          <a:xfrm>
            <a:off x="8926907" y="2783174"/>
            <a:ext cx="23164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0B050"/>
                </a:solidFill>
              </a:rPr>
              <a:t>IZVOĐENJE PREZENTACIJE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4BAE906-1632-5745-9485-82EA38BCC5AF}"/>
              </a:ext>
            </a:extLst>
          </p:cNvPr>
          <p:cNvSpPr/>
          <p:nvPr/>
        </p:nvSpPr>
        <p:spPr>
          <a:xfrm>
            <a:off x="2121408" y="517847"/>
            <a:ext cx="72542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Koja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zlatna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pravila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za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izvođenje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predavanja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 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4" name="Picture 3" descr="A picture containing person, young, posing&#10;&#10;Description automatically generated">
            <a:extLst>
              <a:ext uri="{FF2B5EF4-FFF2-40B4-BE49-F238E27FC236}">
                <a16:creationId xmlns:a16="http://schemas.microsoft.com/office/drawing/2014/main" id="{39019C45-F65F-DC4A-9847-EA87E9056B2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10"/>
          <a:stretch/>
        </p:blipFill>
        <p:spPr>
          <a:xfrm>
            <a:off x="2982743" y="2264626"/>
            <a:ext cx="2159711" cy="251442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4495E81-6B57-D948-A548-FC889CAABFF1}"/>
              </a:ext>
            </a:extLst>
          </p:cNvPr>
          <p:cNvSpPr txBox="1"/>
          <p:nvPr/>
        </p:nvSpPr>
        <p:spPr>
          <a:xfrm>
            <a:off x="1141681" y="1820400"/>
            <a:ext cx="2316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B050"/>
                </a:solidFill>
              </a:rPr>
              <a:t>g</a:t>
            </a:r>
            <a:r>
              <a:rPr lang="en-HR" sz="2800" dirty="0">
                <a:solidFill>
                  <a:srgbClr val="00B050"/>
                </a:solidFill>
              </a:rPr>
              <a:t>ovoriti tečno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22FEC48-D170-DE49-901C-975531AA9438}"/>
              </a:ext>
            </a:extLst>
          </p:cNvPr>
          <p:cNvSpPr txBox="1"/>
          <p:nvPr/>
        </p:nvSpPr>
        <p:spPr>
          <a:xfrm>
            <a:off x="4590288" y="4779050"/>
            <a:ext cx="29881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>
                <a:solidFill>
                  <a:srgbClr val="0070C0"/>
                </a:solidFill>
              </a:rPr>
              <a:t>dojmljivo završiti</a:t>
            </a:r>
            <a:endParaRPr lang="en-HR" sz="2800" dirty="0">
              <a:solidFill>
                <a:srgbClr val="0070C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63EF03E-78C8-9244-8BD4-51ECC6EB824F}"/>
              </a:ext>
            </a:extLst>
          </p:cNvPr>
          <p:cNvSpPr txBox="1"/>
          <p:nvPr/>
        </p:nvSpPr>
        <p:spPr>
          <a:xfrm>
            <a:off x="5464349" y="3260228"/>
            <a:ext cx="27077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>
                <a:solidFill>
                  <a:srgbClr val="069C4B"/>
                </a:solidFill>
              </a:rPr>
              <a:t>jasno </a:t>
            </a:r>
            <a:r>
              <a:rPr lang="hr-HR" sz="2800" dirty="0" err="1">
                <a:solidFill>
                  <a:srgbClr val="069C4B"/>
                </a:solidFill>
              </a:rPr>
              <a:t>struktuirati</a:t>
            </a:r>
            <a:endParaRPr lang="en-HR" sz="2800" dirty="0">
              <a:solidFill>
                <a:srgbClr val="069C4B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A75794-EF27-934F-A6F5-21D2CF51E5C2}"/>
              </a:ext>
            </a:extLst>
          </p:cNvPr>
          <p:cNvSpPr txBox="1"/>
          <p:nvPr/>
        </p:nvSpPr>
        <p:spPr>
          <a:xfrm>
            <a:off x="4733068" y="1824773"/>
            <a:ext cx="2850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>
                <a:solidFill>
                  <a:srgbClr val="0070C0"/>
                </a:solidFill>
              </a:rPr>
              <a:t>gledati u publiku</a:t>
            </a:r>
            <a:endParaRPr lang="en-HR" sz="2800" dirty="0">
              <a:solidFill>
                <a:srgbClr val="0070C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39D7C2F-D83E-8E43-BC9D-37E593DE64BE}"/>
              </a:ext>
            </a:extLst>
          </p:cNvPr>
          <p:cNvSpPr txBox="1"/>
          <p:nvPr/>
        </p:nvSpPr>
        <p:spPr>
          <a:xfrm>
            <a:off x="156676" y="3260228"/>
            <a:ext cx="29881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>
                <a:solidFill>
                  <a:srgbClr val="0070C0"/>
                </a:solidFill>
              </a:rPr>
              <a:t>poznavati temu</a:t>
            </a:r>
            <a:endParaRPr lang="en-HR" sz="2800" dirty="0">
              <a:solidFill>
                <a:srgbClr val="0070C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27292D8-A064-4345-A4F5-16F640CBD402}"/>
              </a:ext>
            </a:extLst>
          </p:cNvPr>
          <p:cNvSpPr txBox="1"/>
          <p:nvPr/>
        </p:nvSpPr>
        <p:spPr>
          <a:xfrm>
            <a:off x="556881" y="4774269"/>
            <a:ext cx="2732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>
                <a:solidFill>
                  <a:srgbClr val="069C4B"/>
                </a:solidFill>
              </a:rPr>
              <a:t>zanimljivo uvesti</a:t>
            </a:r>
            <a:endParaRPr lang="en-HR" sz="2800" dirty="0">
              <a:solidFill>
                <a:srgbClr val="069C4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828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717694" y="1107267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065" y="5436646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2A7E2F6E-0D5F-2F4E-870D-621BA9FC31F2}"/>
              </a:ext>
            </a:extLst>
          </p:cNvPr>
          <p:cNvSpPr txBox="1"/>
          <p:nvPr/>
        </p:nvSpPr>
        <p:spPr>
          <a:xfrm>
            <a:off x="7652875" y="1814261"/>
            <a:ext cx="3796496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TOČNO PIŠI I GOVORI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DF03430-93A3-DA4F-9218-06A5A4DF8A81}"/>
              </a:ext>
            </a:extLst>
          </p:cNvPr>
          <p:cNvSpPr txBox="1"/>
          <p:nvPr/>
        </p:nvSpPr>
        <p:spPr>
          <a:xfrm>
            <a:off x="8466035" y="2631814"/>
            <a:ext cx="21701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GRAMATIKA I PRAVOPIS</a:t>
            </a:r>
          </a:p>
        </p:txBody>
      </p:sp>
      <p:pic>
        <p:nvPicPr>
          <p:cNvPr id="4" name="Picture 3" descr="A person wearing a hat&#10;&#10;Description automatically generated with low confidence">
            <a:extLst>
              <a:ext uri="{FF2B5EF4-FFF2-40B4-BE49-F238E27FC236}">
                <a16:creationId xmlns:a16="http://schemas.microsoft.com/office/drawing/2014/main" id="{B9BF50DC-A7FA-C44F-9A9C-FDA5CF93A1D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5" t="4028" r="945" b="-4028"/>
          <a:stretch/>
        </p:blipFill>
        <p:spPr>
          <a:xfrm>
            <a:off x="139723" y="2141836"/>
            <a:ext cx="2579370" cy="242144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24B8F1A-5418-F748-BB13-F1736C6C2FCE}"/>
              </a:ext>
            </a:extLst>
          </p:cNvPr>
          <p:cNvSpPr txBox="1"/>
          <p:nvPr/>
        </p:nvSpPr>
        <p:spPr>
          <a:xfrm>
            <a:off x="2255520" y="607738"/>
            <a:ext cx="7424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Jesu li gramatika </a:t>
            </a:r>
            <a:r>
              <a:rPr lang="en-US" sz="2800" dirty="0"/>
              <a:t>i</a:t>
            </a:r>
            <a:r>
              <a:rPr lang="en-HR" sz="2800" dirty="0"/>
              <a:t> pravopis važni za predavanje </a:t>
            </a:r>
            <a:r>
              <a:rPr lang="en-US" sz="2800" dirty="0" err="1"/>
              <a:t>i</a:t>
            </a:r>
            <a:r>
              <a:rPr lang="en-HR" sz="2800" dirty="0"/>
              <a:t> prezentaciju?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8A2F109-702C-4544-844A-7B48614F0991}"/>
              </a:ext>
            </a:extLst>
          </p:cNvPr>
          <p:cNvSpPr/>
          <p:nvPr/>
        </p:nvSpPr>
        <p:spPr>
          <a:xfrm>
            <a:off x="3284809" y="2375861"/>
            <a:ext cx="386796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Kad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pripremaš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osobito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kad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završiš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predavanje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prezentaciju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važno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C00000"/>
                </a:solidFill>
                <a:latin typeface="Calibri" panose="020F0502020204030204" pitchFamily="34" charset="0"/>
              </a:rPr>
              <a:t>provjeriti</a:t>
            </a:r>
            <a:r>
              <a:rPr lang="en-US" sz="2800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C00000"/>
                </a:solidFill>
                <a:latin typeface="Calibri" panose="020F0502020204030204" pitchFamily="34" charset="0"/>
              </a:rPr>
              <a:t>pravopisnu</a:t>
            </a:r>
            <a:r>
              <a:rPr lang="en-US" sz="2800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C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C00000"/>
                </a:solidFill>
                <a:latin typeface="Calibri" panose="020F0502020204030204" pitchFamily="34" charset="0"/>
              </a:rPr>
              <a:t>gramatičku</a:t>
            </a:r>
            <a:r>
              <a:rPr lang="en-US" sz="2800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C00000"/>
                </a:solidFill>
                <a:latin typeface="Calibri" panose="020F0502020204030204" pitchFamily="34" charset="0"/>
              </a:rPr>
              <a:t>točnost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HR" sz="2800" dirty="0"/>
          </a:p>
        </p:txBody>
      </p:sp>
    </p:spTree>
    <p:extLst>
      <p:ext uri="{BB962C8B-B14F-4D97-AF65-F5344CB8AC3E}">
        <p14:creationId xmlns:p14="http://schemas.microsoft.com/office/powerpoint/2010/main" val="2622114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1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296</Words>
  <Application>Microsoft Macintosh PowerPoint</Application>
  <PresentationFormat>Widescreen</PresentationFormat>
  <Paragraphs>54</Paragraphs>
  <Slides>12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Impact</vt:lpstr>
      <vt:lpstr>Segoe UI Black</vt:lpstr>
      <vt:lpstr>Tema sustava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Anita Šojat</dc:creator>
  <cp:lastModifiedBy>Zrinka Jurčević</cp:lastModifiedBy>
  <cp:revision>3</cp:revision>
  <dcterms:created xsi:type="dcterms:W3CDTF">2021-03-09T17:51:49Z</dcterms:created>
  <dcterms:modified xsi:type="dcterms:W3CDTF">2021-05-09T18:25:20Z</dcterms:modified>
</cp:coreProperties>
</file>